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2" r:id="rId5"/>
    <p:sldId id="261" r:id="rId6"/>
    <p:sldId id="263" r:id="rId7"/>
    <p:sldId id="281" r:id="rId8"/>
    <p:sldId id="282" r:id="rId9"/>
    <p:sldId id="278" r:id="rId10"/>
    <p:sldId id="279" r:id="rId11"/>
    <p:sldId id="280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2" r:id="rId21"/>
    <p:sldId id="291" r:id="rId22"/>
    <p:sldId id="293" r:id="rId23"/>
    <p:sldId id="294" r:id="rId24"/>
    <p:sldId id="295" r:id="rId25"/>
    <p:sldId id="296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6" r:id="rId35"/>
    <p:sldId id="307" r:id="rId36"/>
    <p:sldId id="309" r:id="rId37"/>
    <p:sldId id="308" r:id="rId38"/>
    <p:sldId id="310" r:id="rId39"/>
    <p:sldId id="311" r:id="rId40"/>
    <p:sldId id="312" r:id="rId41"/>
    <p:sldId id="313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A4268-F0FB-1B18-4ED5-7DA16F086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22AB01-A034-8EB1-33F9-F3AE2ABD5B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424E9-8D4B-9A34-D1F6-1EF2CF113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63E43-68D8-C4BD-E0FA-FE68C1F29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80014-2083-76F0-83E3-344BB9FC5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993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77B4A-8F63-F086-C1F4-CBB2C353A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20C63D-83FB-5425-3CA8-81FA08B28C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23BA6-49A7-E0C3-4567-F2CC76CC1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151AA-A275-E970-964E-AF28AC116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3C56E-0C0A-FDBE-255A-03EDEB050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3437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13A473-01A6-5E22-A8BD-BCAF7D6A27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35B952-B715-B8EE-7E4F-CE359FC90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E52A3-DFF9-A542-D856-DED99B8D4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C2316-32C6-E9E2-E076-DD11B7931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B5213-8E77-8AAB-3CE7-845294F23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5105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D218-CB9B-D947-B986-24978ED5E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A2A6E-C180-E691-F984-7DC66F774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AA762-DB14-2BBE-6AE7-88AB5CD9D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0C3F0-3394-1038-C6E0-E88EC7B20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30521-43F0-E587-FD23-A794F3D10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6454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6417A-A100-C244-520E-9C5093F2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BBF61E-E639-6F61-39CB-FEA85916E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7FE8A8-9EBA-EE39-0962-808B019E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58874-35AA-8F40-738B-57866D666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17951-DFF8-5C12-9968-D94B07180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095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3D8A-DE1C-5F92-E250-2B2C96130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B1DA6-AA18-B2A8-F10D-8AAB1551FB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7ECF49-A166-705B-EDF5-44478F139B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49071-D7D0-5126-A866-2C1D72CFC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C1DD99-CA30-B811-871A-6D7239F4A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C3C944-3F90-7007-BF06-D95A38A4B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744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F29DE-E9FC-A834-9A67-AA58531A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7CC705-B575-0B5C-2641-736EAE539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CCC6B-197B-B9B1-8FB0-6E5C4CFAA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7BF3A-99E0-5EE3-E2F6-C06AD44B7F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AE2BAA-D06F-CB33-4461-62AF485DD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849390-08E8-5A4F-F7B2-8B9E69FAA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8F5579-4492-B5E7-0EFA-0D5435AC6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A23140-6957-E50D-9773-C4683ED8C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9158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40822-9988-C27E-6D60-745D1CCA8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C69CFA-127E-A6D2-7BBB-24461E713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CB0124-ABB5-FF16-F8A3-BBA548F9E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0A2A4A-B7A2-2DFD-CC04-719B7E9D9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74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79969F-BF56-7190-AC0F-C0FF4A1B7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265FFB-6B99-AE47-E4F3-30E6BFDCD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1593E-445C-5EE4-C2D1-73A4CA447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370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26308-8E31-F57F-60A8-66C6AFD75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FE72A-A5E1-3F12-0958-CEFD184DA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2B4A8-BBD1-E9F9-1CA9-CEBB48B9A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F80736-394E-3540-7936-BBE105112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8AF2B-9774-E7C9-B3BB-8821B187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3C11E-026F-5508-D7F5-922665034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438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23A5A-03F3-4E48-E015-342C94BA0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D9C41F-6B4A-5547-5447-1F11DF7714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F7B3FB-4992-CF42-DE81-9F2527D9B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82991E-336F-58A9-238F-2C9B4D430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8D49C8-8961-4F91-671A-79331EBA5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30E842-8646-1E24-90AF-4CC77F81D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507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CF2DC0-25B7-6EEF-5085-33BF9295E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094D2-1F92-7E1C-8FC1-E79F7E337F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8AC1C-842F-B8D8-F367-B5D0C56F1E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92AD1-AD9A-452A-8082-8D62EAC0241F}" type="datetimeFigureOut">
              <a:rPr lang="en-IN" smtClean="0"/>
              <a:t>06-01-2025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9ECCA-DC9A-6F84-2E8A-E956C1EDD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06B5A-7304-86BC-90F4-1823155353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16B9C9-E990-432A-857D-3A7A6808D3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0601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libreoffice.org/latest/en-US/text/scalc/main0202.html?&amp;DbPAR=CALC&amp;System=WIN" TargetMode="External"/><Relationship Id="rId7" Type="http://schemas.openxmlformats.org/officeDocument/2006/relationships/hyperlink" Target="https://help.libreoffice.org/latest/en-US/text/shared/find_toolbar.html?&amp;DbPAR=CALC&amp;System=WIN" TargetMode="External"/><Relationship Id="rId2" Type="http://schemas.openxmlformats.org/officeDocument/2006/relationships/hyperlink" Target="https://help.libreoffice.org/latest/en-US/text/shared/main0201.html?&amp;DbPAR=CALC&amp;System=WI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help.libreoffice.org/latest/en-US/text/simpress/main0210.html?&amp;DbPAR=CALC&amp;System=WIN" TargetMode="External"/><Relationship Id="rId5" Type="http://schemas.openxmlformats.org/officeDocument/2006/relationships/hyperlink" Target="https://help.libreoffice.org/latest/en-US/text/scalc/main0206.html?&amp;DbPAR=CALC&amp;System=WIN" TargetMode="External"/><Relationship Id="rId4" Type="http://schemas.openxmlformats.org/officeDocument/2006/relationships/hyperlink" Target="https://help.libreoffice.org/latest/en-US/text/scalc/main0218.html?&amp;DbPAR=CALC&amp;System=WIN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help.libreoffice.org/latest/en-US/text/shared/01/classificationbar.html?&amp;DbPAR=CALC&amp;System=WIN" TargetMode="External"/><Relationship Id="rId3" Type="http://schemas.openxmlformats.org/officeDocument/2006/relationships/hyperlink" Target="https://help.libreoffice.org/latest/en-US/text/scalc/main0203.html?&amp;DbPAR=CALC&amp;System=WIN" TargetMode="External"/><Relationship Id="rId7" Type="http://schemas.openxmlformats.org/officeDocument/2006/relationships/hyperlink" Target="https://help.libreoffice.org/latest/en-US/text/scalc/02/18010000.html?&amp;DbPAR=CALC&amp;System=WIN" TargetMode="External"/><Relationship Id="rId2" Type="http://schemas.openxmlformats.org/officeDocument/2006/relationships/hyperlink" Target="https://help.libreoffice.org/latest/en-US/text/scalc/main0214.html?&amp;DbPAR=CALC&amp;System=WI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help.libreoffice.org/latest/en-US/text/scalc/main0208.html?&amp;DbPAR=CALC&amp;System=WIN" TargetMode="External"/><Relationship Id="rId5" Type="http://schemas.openxmlformats.org/officeDocument/2006/relationships/hyperlink" Target="https://help.libreoffice.org/latest/en-US/text/scalc/main0210.html?&amp;DbPAR=CALC&amp;System=WIN" TargetMode="External"/><Relationship Id="rId4" Type="http://schemas.openxmlformats.org/officeDocument/2006/relationships/hyperlink" Target="https://help.libreoffice.org/latest/en-US/text/scalc/main0205.html?&amp;DbPAR=CALC&amp;System=WIN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86FC1-3AE5-57D3-0707-F44B66039D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MDC </a:t>
            </a:r>
            <a:br>
              <a:rPr lang="en-IN" dirty="0"/>
            </a:br>
            <a:r>
              <a:rPr lang="en-IN" dirty="0"/>
              <a:t>Mastering Spreadsheet</a:t>
            </a:r>
            <a:br>
              <a:rPr lang="en-IN" dirty="0"/>
            </a:br>
            <a:r>
              <a:rPr lang="en-IN" dirty="0"/>
              <a:t>Module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C7D1F8-F880-867C-3141-55FD5447C1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S2 </a:t>
            </a:r>
            <a:r>
              <a:rPr lang="en-IN" dirty="0" err="1"/>
              <a:t>bcom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43226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033968-DF2A-A107-2BB5-3224755EC5C3}"/>
              </a:ext>
            </a:extLst>
          </p:cNvPr>
          <p:cNvSpPr txBox="1"/>
          <p:nvPr/>
        </p:nvSpPr>
        <p:spPr>
          <a:xfrm>
            <a:off x="491613" y="207236"/>
            <a:ext cx="11267768" cy="5914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0" i="0" u="sng" dirty="0"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TOOLBARS</a:t>
            </a: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Ubuntu" panose="020B0504030602030204" pitchFamily="34" charset="0"/>
              </a:rPr>
              <a:t>This submenu lists the toolbars that are available in spreadsheets. This overview describes the default toolbar configuration for LibreOffice.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2"/>
              </a:rPr>
              <a:t>Standard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Standard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 bar is available in every LibreOffice application.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3"/>
              </a:rPr>
              <a:t>Formatting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Formatting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 bar contains basic commands for applying manually formatting.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4"/>
              </a:rPr>
              <a:t>Tools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Use the Tools bar to access commonly used commands.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5"/>
              </a:rPr>
              <a:t>Formula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Use this bar to enter formulas.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6"/>
              </a:rPr>
              <a:t>Drawing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Drawing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 bar contains frequently used editing tools. Click the arrow next to an icon to open a toolbar that contains additional commands.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7"/>
              </a:rPr>
              <a:t>Find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Find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 toolbar can be used to quickly search the contents of LibreOffice documents.</a:t>
            </a:r>
          </a:p>
          <a:p>
            <a:pPr algn="l"/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</p:txBody>
      </p:sp>
    </p:spTree>
    <p:extLst>
      <p:ext uri="{BB962C8B-B14F-4D97-AF65-F5344CB8AC3E}">
        <p14:creationId xmlns:p14="http://schemas.microsoft.com/office/powerpoint/2010/main" val="1768008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9AE291-5A6E-4682-60B8-DEFA26636C3C}"/>
              </a:ext>
            </a:extLst>
          </p:cNvPr>
          <p:cNvSpPr txBox="1"/>
          <p:nvPr/>
        </p:nvSpPr>
        <p:spPr>
          <a:xfrm>
            <a:off x="668594" y="230582"/>
            <a:ext cx="11307096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2"/>
              </a:rPr>
              <a:t>Image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Image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 bar is displayed when you insert or select an image in a sheet.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3"/>
              </a:rPr>
              <a:t>Drawing Object Properties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Drawing Object Properties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 Bar for objects that you select in the sheet contains formatting and alignment commands.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4"/>
              </a:rPr>
              <a:t>Text Formatting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Text Formatting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 Bar that is displayed when the cursor is in a text object, such as a text box or a drawing object, contains formatting and alignment commands.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5"/>
              </a:rPr>
              <a:t>Print Preview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Print Preview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 bar is displayed when you choose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File - Print Preview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6"/>
              </a:rPr>
              <a:t>Status Bar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Status Bar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 displays information about the current sheet.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7"/>
              </a:rPr>
              <a:t>Insert</a:t>
            </a:r>
            <a:endParaRPr lang="en-US" b="1" i="0" dirty="0">
              <a:solidFill>
                <a:srgbClr val="000000"/>
              </a:solidFill>
              <a:effectLst/>
              <a:latin typeface="var(--font_body)"/>
            </a:endParaRPr>
          </a:p>
          <a:p>
            <a:pPr algn="l">
              <a:spcBef>
                <a:spcPts val="150"/>
              </a:spcBef>
              <a:spcAft>
                <a:spcPts val="75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Click the arrow next to the icon to open the </a:t>
            </a:r>
            <a:r>
              <a:rPr lang="en-US" b="1" i="0" dirty="0">
                <a:solidFill>
                  <a:srgbClr val="000000"/>
                </a:solidFill>
                <a:effectLst/>
                <a:latin typeface="var(--font_body)"/>
              </a:rPr>
              <a:t>Insert </a:t>
            </a:r>
            <a:r>
              <a:rPr lang="en-US" b="0" i="0" dirty="0">
                <a:solidFill>
                  <a:srgbClr val="000000"/>
                </a:solidFill>
                <a:effectLst/>
                <a:latin typeface="var(--font_body)"/>
              </a:rPr>
              <a:t>toolbar, where you can add graphics and special characters to the current sheet.</a:t>
            </a:r>
          </a:p>
          <a:p>
            <a:pPr algn="l"/>
            <a:r>
              <a:rPr lang="en-US" b="1" i="0" dirty="0">
                <a:solidFill>
                  <a:srgbClr val="0461E0"/>
                </a:solidFill>
                <a:effectLst/>
                <a:latin typeface="var(--font_body)"/>
                <a:hlinkClick r:id="rId8"/>
              </a:rPr>
              <a:t>Classification Toolbar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4004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B0A0F70-FE0C-B458-1EF7-86ED03D1AB26}"/>
              </a:ext>
            </a:extLst>
          </p:cNvPr>
          <p:cNvSpPr txBox="1"/>
          <p:nvPr/>
        </p:nvSpPr>
        <p:spPr>
          <a:xfrm>
            <a:off x="688258" y="333052"/>
            <a:ext cx="9144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u="sng" dirty="0">
                <a:solidFill>
                  <a:srgbClr val="FF0000"/>
                </a:solidFill>
                <a:latin typeface="Arial Black" panose="020B0A04020102020204" pitchFamily="34" charset="0"/>
              </a:rPr>
              <a:t>FORMULA BAR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Formula Bar is located at the top of the sheet in the Calc workspace.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It is permanently docked in this position and cannot be used as a floating toolbar.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However, it can be hidden or made visible by selecting or deselecting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800" b="1" dirty="0"/>
              <a:t>View &gt; Formula Bar on the Menu bar</a:t>
            </a:r>
            <a:endParaRPr lang="en-IN" sz="28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48E39C-36E2-F86C-4954-9EC473424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78" y="4291148"/>
            <a:ext cx="7331075" cy="41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50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99640C-0130-071F-9A24-0061EF44786F}"/>
              </a:ext>
            </a:extLst>
          </p:cNvPr>
          <p:cNvSpPr txBox="1"/>
          <p:nvPr/>
        </p:nvSpPr>
        <p:spPr>
          <a:xfrm>
            <a:off x="441415" y="238375"/>
            <a:ext cx="11573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Name Box – </a:t>
            </a:r>
          </a:p>
          <a:p>
            <a:r>
              <a:rPr lang="en-US" sz="2400" dirty="0"/>
              <a:t>gives the current active cell reference using a combination of a letter and number, for example A1. </a:t>
            </a:r>
            <a:endParaRPr lang="en-IN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1A87ED-B7D1-04A1-05C8-A7C9E1C10F75}"/>
              </a:ext>
            </a:extLst>
          </p:cNvPr>
          <p:cNvSpPr txBox="1"/>
          <p:nvPr/>
        </p:nvSpPr>
        <p:spPr>
          <a:xfrm>
            <a:off x="441415" y="1438704"/>
            <a:ext cx="114752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Function Wizard </a:t>
            </a:r>
            <a:r>
              <a:rPr lang="en-US" sz="2400" dirty="0"/>
              <a:t>–</a:t>
            </a:r>
          </a:p>
          <a:p>
            <a:r>
              <a:rPr lang="en-US" sz="2400" dirty="0"/>
              <a:t> opens a dialog from which you can search through lists of available functions and formulas. This can be very useful because it also shows how the functions are formatted. </a:t>
            </a:r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E45371-0C64-3B8F-EB55-B693A26FC988}"/>
              </a:ext>
            </a:extLst>
          </p:cNvPr>
          <p:cNvSpPr txBox="1"/>
          <p:nvPr/>
        </p:nvSpPr>
        <p:spPr>
          <a:xfrm>
            <a:off x="441415" y="2688096"/>
            <a:ext cx="90260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Select Function </a:t>
            </a:r>
            <a:r>
              <a:rPr lang="en-US" sz="2400" dirty="0"/>
              <a:t>–</a:t>
            </a:r>
          </a:p>
          <a:p>
            <a:r>
              <a:rPr lang="en-US" sz="2400" dirty="0"/>
              <a:t> this drop-down list provides five choices: Sum, Average, Min, </a:t>
            </a:r>
          </a:p>
          <a:p>
            <a:r>
              <a:rPr lang="en-US" sz="2400" dirty="0"/>
              <a:t>Max, and Count </a:t>
            </a:r>
            <a:endParaRPr lang="en-I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ADDE5A-E132-D56B-1241-8BE5A01E0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2191" y="2859774"/>
            <a:ext cx="3391194" cy="18060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4AD3453-E0FD-2926-5F8D-C8EFD9E2A06E}"/>
              </a:ext>
            </a:extLst>
          </p:cNvPr>
          <p:cNvSpPr txBox="1"/>
          <p:nvPr/>
        </p:nvSpPr>
        <p:spPr>
          <a:xfrm>
            <a:off x="275303" y="4543616"/>
            <a:ext cx="1222149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Input line – </a:t>
            </a:r>
          </a:p>
          <a:p>
            <a:r>
              <a:rPr lang="en-US" sz="2400" dirty="0"/>
              <a:t>displays the contents of the selected cell (data, formula, or function) and allows you to edit the cell contents. </a:t>
            </a:r>
          </a:p>
          <a:p>
            <a:r>
              <a:rPr lang="en-US" sz="2400" dirty="0"/>
              <a:t>To turn it into a multi-line input area for very long formulas, click the down arrow on the </a:t>
            </a:r>
          </a:p>
          <a:p>
            <a:r>
              <a:rPr lang="en-US" sz="2400" dirty="0"/>
              <a:t>far right-hand end of the Input line.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599071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A29C9A-39E0-B411-51E6-01341A00D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212" y="452285"/>
            <a:ext cx="10028903" cy="494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71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C02468-FCC4-E104-C49B-49499A71D922}"/>
              </a:ext>
            </a:extLst>
          </p:cNvPr>
          <p:cNvSpPr txBox="1"/>
          <p:nvPr/>
        </p:nvSpPr>
        <p:spPr>
          <a:xfrm>
            <a:off x="756566" y="257708"/>
            <a:ext cx="11346944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u="sng" dirty="0">
                <a:solidFill>
                  <a:srgbClr val="FF0000"/>
                </a:solidFill>
                <a:latin typeface="Arial Black" panose="020B0A04020102020204" pitchFamily="34" charset="0"/>
              </a:rPr>
              <a:t>CELL ADDRESS/CELL REFERENCE</a:t>
            </a:r>
          </a:p>
          <a:p>
            <a:r>
              <a:rPr lang="en-IN" sz="2800" dirty="0"/>
              <a:t>     A cell reference identifies the location of a cell or group of cells in the spreadsheet also referred as a cell address.</a:t>
            </a:r>
          </a:p>
          <a:p>
            <a:r>
              <a:rPr lang="en-IN" sz="2800" dirty="0"/>
              <a:t>It is used in formulas ,functions ,charts etc..</a:t>
            </a:r>
          </a:p>
          <a:p>
            <a:r>
              <a:rPr lang="en-IN" sz="2800" dirty="0"/>
              <a:t>Eg:A1</a:t>
            </a:r>
          </a:p>
          <a:p>
            <a:endParaRPr lang="en-IN" sz="2000" dirty="0"/>
          </a:p>
          <a:p>
            <a:endParaRPr lang="en-IN" sz="2000" dirty="0"/>
          </a:p>
          <a:p>
            <a:r>
              <a:rPr lang="en-IN" sz="3200" u="sng" dirty="0">
                <a:solidFill>
                  <a:srgbClr val="FF0000"/>
                </a:solidFill>
              </a:rPr>
              <a:t>Types of references</a:t>
            </a:r>
          </a:p>
          <a:p>
            <a:endParaRPr lang="en-IN" sz="3200" u="sng" dirty="0">
              <a:solidFill>
                <a:srgbClr val="FF0000"/>
              </a:solidFill>
            </a:endParaRPr>
          </a:p>
          <a:p>
            <a:r>
              <a:rPr lang="en-IN" sz="3200" dirty="0"/>
              <a:t>Absolute reference : </a:t>
            </a:r>
            <a:r>
              <a:rPr lang="en-IN" sz="3200" dirty="0" err="1"/>
              <a:t>Eg</a:t>
            </a:r>
            <a:r>
              <a:rPr lang="en-IN" sz="3200" dirty="0"/>
              <a:t>:$A$1</a:t>
            </a:r>
          </a:p>
          <a:p>
            <a:endParaRPr lang="en-IN" sz="3200" dirty="0"/>
          </a:p>
          <a:p>
            <a:r>
              <a:rPr lang="en-IN" sz="3200" dirty="0"/>
              <a:t>Relative reference :eg:A1</a:t>
            </a:r>
          </a:p>
          <a:p>
            <a:endParaRPr lang="en-IN" sz="3200" dirty="0"/>
          </a:p>
          <a:p>
            <a:r>
              <a:rPr lang="en-IN" sz="3200" dirty="0"/>
              <a:t>Mixed reference :eg:A$1,$A1</a:t>
            </a:r>
          </a:p>
          <a:p>
            <a:endParaRPr lang="en-IN" sz="2000" dirty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360156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AABD77-C7B1-E16A-3E64-1EE0AFAA6763}"/>
              </a:ext>
            </a:extLst>
          </p:cNvPr>
          <p:cNvSpPr txBox="1"/>
          <p:nvPr/>
        </p:nvSpPr>
        <p:spPr>
          <a:xfrm>
            <a:off x="344128" y="244562"/>
            <a:ext cx="1123827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u="sng" dirty="0">
                <a:solidFill>
                  <a:srgbClr val="FF0000"/>
                </a:solidFill>
                <a:latin typeface="Arial Black" panose="020B0A04020102020204" pitchFamily="34" charset="0"/>
              </a:rPr>
              <a:t>DATA ENTRY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Entering data into a spreadsheet can be very labor-intensive, but Calc provides tools for removing some of the drudgery from input.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These tools include drag and drop (to move or copy contents of one location to another using a mouse), an </a:t>
            </a:r>
            <a:r>
              <a:rPr lang="en-US" sz="2800" dirty="0" err="1"/>
              <a:t>AutoInput</a:t>
            </a:r>
            <a:r>
              <a:rPr lang="en-US" sz="2800" dirty="0"/>
              <a:t> tool, the Fill tool, and selection lists. </a:t>
            </a: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860992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1E2F14-23B5-A44A-E284-B224D4A63FFC}"/>
              </a:ext>
            </a:extLst>
          </p:cNvPr>
          <p:cNvSpPr txBox="1"/>
          <p:nvPr/>
        </p:nvSpPr>
        <p:spPr>
          <a:xfrm>
            <a:off x="609600" y="481384"/>
            <a:ext cx="115824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u="sng" dirty="0">
                <a:solidFill>
                  <a:srgbClr val="FF0000"/>
                </a:solidFill>
                <a:latin typeface="Arial Black" panose="020B0A04020102020204" pitchFamily="34" charset="0"/>
              </a:rPr>
              <a:t>AUTOINPUT TOOL </a:t>
            </a:r>
          </a:p>
          <a:p>
            <a:r>
              <a:rPr lang="en-US" sz="2800" dirty="0"/>
              <a:t>The </a:t>
            </a:r>
            <a:r>
              <a:rPr lang="en-US" sz="2800" dirty="0" err="1"/>
              <a:t>AutoInput</a:t>
            </a:r>
            <a:r>
              <a:rPr lang="en-US" sz="2800" dirty="0"/>
              <a:t> function in Calc automatically completes entries, based on other entries in the same column. The column is scanned up to a maximum of 2000 cells or 200 different strings.</a:t>
            </a:r>
            <a:endParaRPr lang="en-IN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412CCD-92C7-C23D-81DA-38D06A29EC8C}"/>
              </a:ext>
            </a:extLst>
          </p:cNvPr>
          <p:cNvSpPr txBox="1"/>
          <p:nvPr/>
        </p:nvSpPr>
        <p:spPr>
          <a:xfrm>
            <a:off x="609600" y="2901815"/>
            <a:ext cx="1143491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u="sng" dirty="0">
                <a:solidFill>
                  <a:srgbClr val="FF0000"/>
                </a:solidFill>
                <a:latin typeface="Arial Black" panose="020B0A04020102020204" pitchFamily="34" charset="0"/>
              </a:rPr>
              <a:t>FILL TOOL </a:t>
            </a:r>
          </a:p>
          <a:p>
            <a:r>
              <a:rPr lang="en-US" sz="2800" dirty="0"/>
              <a:t>It can use the Fill tool in Calc to duplicate existing content or create a series in a range of cells in the spreadsheet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784921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25C3DC-1C20-8E9E-C3BB-A4346D5A2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61" y="88490"/>
            <a:ext cx="9881420" cy="676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01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CF5F4A-C210-9813-A92B-FDF460788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98" y="275304"/>
            <a:ext cx="11169444" cy="595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454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099D4A-74E3-9702-180A-2F2F2EF907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38"/>
          <a:stretch/>
        </p:blipFill>
        <p:spPr>
          <a:xfrm>
            <a:off x="1436844" y="1022555"/>
            <a:ext cx="9299981" cy="383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044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7DC023-ACCD-7D23-8DCF-187FB7998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" y="160020"/>
            <a:ext cx="11506200" cy="653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014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40B70B-186B-C301-AB63-D8ED6517F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" y="445770"/>
            <a:ext cx="11041380" cy="596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012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D1EF23-5FAD-F6A8-2E21-3B50219D70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81"/>
          <a:stretch/>
        </p:blipFill>
        <p:spPr>
          <a:xfrm>
            <a:off x="816078" y="2674374"/>
            <a:ext cx="10038736" cy="40017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0A8803-2D2B-A67F-6662-A32EACC31F3A}"/>
              </a:ext>
            </a:extLst>
          </p:cNvPr>
          <p:cNvSpPr txBox="1"/>
          <p:nvPr/>
        </p:nvSpPr>
        <p:spPr>
          <a:xfrm>
            <a:off x="732502" y="434766"/>
            <a:ext cx="1072699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FF0000"/>
                </a:solidFill>
              </a:rPr>
              <a:t>DATA TYPES:</a:t>
            </a:r>
          </a:p>
          <a:p>
            <a:r>
              <a:rPr lang="en-US" sz="2800" dirty="0"/>
              <a:t> Includes text, numbers, dates, and formulas.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7576753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BFBEA1-F365-7F63-6562-A81535EC4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42" y="255640"/>
            <a:ext cx="10510683" cy="576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916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0D7708-E0AF-406F-4EAD-8AAA386AC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46" y="405730"/>
            <a:ext cx="11080954" cy="585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7671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97FE71-F71C-4387-1BC9-6BF64C8E40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14"/>
          <a:stretch/>
        </p:blipFill>
        <p:spPr>
          <a:xfrm>
            <a:off x="452284" y="658761"/>
            <a:ext cx="9861755" cy="446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921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6D4DFD-5441-3495-8F30-43840E491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084" y="265471"/>
            <a:ext cx="10299966" cy="593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9756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736A4A-2AB0-2EAA-7907-9ABF55B5F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755" y="0"/>
            <a:ext cx="10305002" cy="586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07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25CFD9-D2B0-8891-F129-756676AB6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42" y="235974"/>
            <a:ext cx="10407987" cy="580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8674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2FE3D0-CF31-03A0-8923-1D035FDE1D49}"/>
              </a:ext>
            </a:extLst>
          </p:cNvPr>
          <p:cNvSpPr txBox="1"/>
          <p:nvPr/>
        </p:nvSpPr>
        <p:spPr>
          <a:xfrm>
            <a:off x="639097" y="332204"/>
            <a:ext cx="1075649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u="sng" dirty="0">
                <a:solidFill>
                  <a:srgbClr val="FF0000"/>
                </a:solidFill>
                <a:latin typeface="Arial Black" panose="020B0A04020102020204" pitchFamily="34" charset="0"/>
              </a:rPr>
              <a:t>SORT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Sorting within Calc arranges the cells in a sheet using the sort criteria that you specify.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Several criteria can be used and a sort applies each criteria consecutively.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Sorts are useful when you are searching for a particular item and become even more useful after you have filtered data.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78889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F9D134-2B2C-9EE8-A35B-555C5DC38F54}"/>
              </a:ext>
            </a:extLst>
          </p:cNvPr>
          <p:cNvSpPr txBox="1"/>
          <p:nvPr/>
        </p:nvSpPr>
        <p:spPr>
          <a:xfrm>
            <a:off x="526026" y="576317"/>
            <a:ext cx="11139948" cy="5232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u="sng" dirty="0">
                <a:solidFill>
                  <a:srgbClr val="FF0000"/>
                </a:solidFill>
                <a:latin typeface="Arial Black" panose="020B0A04020102020204" pitchFamily="34" charset="0"/>
              </a:rPr>
              <a:t>LIBREOFFICE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LibreOffice is a freely available, fully-featured, open source office productivity suite that is compatible with other major office suites and is available on a variety of platforms.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 Its native file format is Open Document Format (ODF), and it can also open and save documents in many other formats, including those used by several versions of Microsoft Office.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For more information, see Appendix B, Open Source, Open Standards, OpenDocument.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6233855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2E9BB0-4E54-98BB-E1CF-77CA982A4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084" y="216309"/>
            <a:ext cx="10090398" cy="529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3152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DA9464-A390-AFA5-3D8F-7FC328455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294" y="825911"/>
            <a:ext cx="9815411" cy="283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508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F34F3B-D46A-455F-B129-FAAC27DB9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376" y="424939"/>
            <a:ext cx="10609560" cy="20527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B4E04E-AD61-AD7A-39F7-EE6E3CBE7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943" y="2309201"/>
            <a:ext cx="10540684" cy="414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016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A0C14-9A2C-93B2-49E4-4E259D0E1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85CCDA-DB1E-4EA0-8104-F93FF089E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42" y="422302"/>
            <a:ext cx="10903974" cy="574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3037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8B1FDB-678A-FBA0-D3C7-6131ED4FCDB1}"/>
              </a:ext>
            </a:extLst>
          </p:cNvPr>
          <p:cNvSpPr txBox="1"/>
          <p:nvPr/>
        </p:nvSpPr>
        <p:spPr>
          <a:xfrm>
            <a:off x="580103" y="276603"/>
            <a:ext cx="11287432" cy="6063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u="sng" dirty="0">
                <a:solidFill>
                  <a:srgbClr val="FF0000"/>
                </a:solidFill>
              </a:rPr>
              <a:t>NAMED RANGES </a:t>
            </a:r>
          </a:p>
          <a:p>
            <a:r>
              <a:rPr lang="en-US" sz="3200" dirty="0"/>
              <a:t>Cells and cell ranges can have a name assigned to them.</a:t>
            </a:r>
          </a:p>
          <a:p>
            <a:r>
              <a:rPr lang="en-US" sz="3200" dirty="0"/>
              <a:t>Naming cells and ranges enhances formula readability and document maintenance. </a:t>
            </a:r>
          </a:p>
          <a:p>
            <a:endParaRPr lang="en-US" sz="3200" dirty="0"/>
          </a:p>
          <a:p>
            <a:r>
              <a:rPr lang="en-US" sz="3200" dirty="0"/>
              <a:t>A simple naming a range of cells </a:t>
            </a:r>
            <a:r>
              <a:rPr lang="en-US" sz="3200" u="sng" dirty="0"/>
              <a:t>B1:B10 as “Weight</a:t>
            </a:r>
            <a:r>
              <a:rPr lang="en-US" sz="3200" dirty="0"/>
              <a:t>” and</a:t>
            </a:r>
          </a:p>
          <a:p>
            <a:r>
              <a:rPr lang="en-US" sz="3200" dirty="0"/>
              <a:t> sum all weights. </a:t>
            </a:r>
          </a:p>
          <a:p>
            <a:r>
              <a:rPr lang="en-US" sz="3200" dirty="0"/>
              <a:t>                            </a:t>
            </a:r>
            <a:r>
              <a:rPr lang="en-US" sz="3200" b="1" i="1" dirty="0">
                <a:solidFill>
                  <a:srgbClr val="FF0000"/>
                </a:solidFill>
              </a:rPr>
              <a:t>The formula is =SUM(B1:B10). </a:t>
            </a:r>
          </a:p>
          <a:p>
            <a:r>
              <a:rPr lang="en-US" sz="3200" dirty="0"/>
              <a:t>When the </a:t>
            </a:r>
            <a:r>
              <a:rPr lang="en-US" sz="3200" u="sng" dirty="0"/>
              <a:t>range B1:B10 is named as Weight</a:t>
            </a:r>
            <a:r>
              <a:rPr lang="en-US" sz="3200" dirty="0"/>
              <a:t>, </a:t>
            </a:r>
          </a:p>
          <a:p>
            <a:endParaRPr lang="en-US" sz="3200" dirty="0"/>
          </a:p>
          <a:p>
            <a:r>
              <a:rPr lang="en-US" sz="3200" dirty="0"/>
              <a:t>you can transform </a:t>
            </a:r>
            <a:r>
              <a:rPr lang="en-US" sz="3200" b="1" i="1" dirty="0">
                <a:solidFill>
                  <a:srgbClr val="FF0000"/>
                </a:solidFill>
              </a:rPr>
              <a:t>the formula to =SUM(Weight)</a:t>
            </a:r>
          </a:p>
          <a:p>
            <a:r>
              <a:rPr lang="en-US" sz="3200" dirty="0"/>
              <a:t>The advantage is clear in terms of readability of the formulas. 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094198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9CE7AB-FD83-435F-73E1-DF5EC4761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49" y="98322"/>
            <a:ext cx="10193036" cy="53389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5E8E80-27F3-6529-425E-CBB797783C4F}"/>
              </a:ext>
            </a:extLst>
          </p:cNvPr>
          <p:cNvSpPr txBox="1"/>
          <p:nvPr/>
        </p:nvSpPr>
        <p:spPr>
          <a:xfrm>
            <a:off x="380048" y="5820697"/>
            <a:ext cx="119004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To modify a named range, use the Manage Names dialog .This dialog is accessed</a:t>
            </a:r>
          </a:p>
          <a:p>
            <a:r>
              <a:rPr lang="en-US" sz="2000" dirty="0"/>
              <a:t>by selecting </a:t>
            </a:r>
            <a:r>
              <a:rPr lang="en-US" sz="2000" b="1" dirty="0"/>
              <a:t>Sheet &gt; Named Ranges and Expressions &gt; Manage </a:t>
            </a:r>
            <a:r>
              <a:rPr lang="en-US" sz="2000" dirty="0"/>
              <a:t>on the Menu bar or pressing Ctrl+F3.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0834012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3D4FB9-9047-133D-022F-288579BD3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11" y="279249"/>
            <a:ext cx="11811977" cy="265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436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7C992A-4749-443C-84E6-F23C23485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3458"/>
            <a:ext cx="11413250" cy="37024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6E46FD-C378-5596-3A35-49AF8C210A2C}"/>
              </a:ext>
            </a:extLst>
          </p:cNvPr>
          <p:cNvSpPr txBox="1"/>
          <p:nvPr/>
        </p:nvSpPr>
        <p:spPr>
          <a:xfrm>
            <a:off x="993058" y="3971836"/>
            <a:ext cx="1080956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miri Quran" panose="00000500000000000000" pitchFamily="2" charset="-78"/>
                <a:cs typeface="Amiri Quran" panose="00000500000000000000" pitchFamily="2" charset="-78"/>
              </a:rPr>
              <a:t>Standard filters are more complex than AutoFilters, and allow for up to eight filter conditions.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miri Quran" panose="00000500000000000000" pitchFamily="2" charset="-78"/>
                <a:cs typeface="Amiri Quran" panose="00000500000000000000" pitchFamily="2" charset="-78"/>
              </a:rPr>
              <a:t>Powerful filters can be set up using regular expressions.</a:t>
            </a:r>
            <a:endParaRPr lang="en-IN" sz="2800" b="1" dirty="0">
              <a:latin typeface="Amiri Quran" panose="00000500000000000000" pitchFamily="2" charset="-78"/>
              <a:cs typeface="Amiri Quran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708050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AAD311-6510-C5C0-6390-C720838A6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99872"/>
            <a:ext cx="5621172" cy="52582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83724A-A53D-E889-EA0E-8380BC9826C4}"/>
              </a:ext>
            </a:extLst>
          </p:cNvPr>
          <p:cNvSpPr txBox="1"/>
          <p:nvPr/>
        </p:nvSpPr>
        <p:spPr>
          <a:xfrm>
            <a:off x="324464" y="46341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rgbClr val="00B050"/>
                </a:solidFill>
                <a:latin typeface="Arial Black" panose="020B0A04020102020204" pitchFamily="34" charset="0"/>
              </a:rPr>
              <a:t>AUTOFILTER</a:t>
            </a:r>
          </a:p>
          <a:p>
            <a:r>
              <a:rPr lang="en-US" dirty="0"/>
              <a:t> AutoFilters are the most straightforward of the three filter types.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48899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8A4956-9B48-EA50-EE18-1F9CD910C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304" y="641755"/>
            <a:ext cx="9493722" cy="514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81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16CE15-54DE-2C08-1AD2-F4122B6F7719}"/>
              </a:ext>
            </a:extLst>
          </p:cNvPr>
          <p:cNvSpPr txBox="1"/>
          <p:nvPr/>
        </p:nvSpPr>
        <p:spPr>
          <a:xfrm>
            <a:off x="137652" y="397779"/>
            <a:ext cx="11139948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u="sng" dirty="0">
                <a:solidFill>
                  <a:srgbClr val="FF0000"/>
                </a:solidFill>
                <a:latin typeface="Arial Black" panose="020B0A04020102020204" pitchFamily="34" charset="0"/>
              </a:rPr>
              <a:t>LIBREOFFICE CALC</a:t>
            </a:r>
          </a:p>
          <a:p>
            <a:endParaRPr lang="en-US" sz="900" u="sng" dirty="0">
              <a:solidFill>
                <a:srgbClr val="FF0000"/>
              </a:solidFill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Calc (spreadsheet) Calc has all of the advanced analysis, charting, and decision making features expected from a high-end spreadsheet.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It includes over 500 functions for financial, statistical, and mathematical operations, among others.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Scenario Manager provides “what if”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 Calc generates 2D and 3D charts, which can be integrated into other LibreOffice documents.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 You can also open and work with Microsoft Excel workbooks and save them in Excel format.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Calc can also export spreadsheets in several formats, including for example Comma Separated Value (CSV), Adobe PDF and HTML formats.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670202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0DF86D-7F42-AF72-423B-5903700B1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109" y="648930"/>
            <a:ext cx="10854813" cy="509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368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DE2A39-4817-B4FD-6BCB-C9865B4AC19E}"/>
              </a:ext>
            </a:extLst>
          </p:cNvPr>
          <p:cNvSpPr txBox="1"/>
          <p:nvPr/>
        </p:nvSpPr>
        <p:spPr>
          <a:xfrm>
            <a:off x="255639" y="332205"/>
            <a:ext cx="11661058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u="sng" dirty="0">
                <a:solidFill>
                  <a:srgbClr val="C00000"/>
                </a:solidFill>
                <a:latin typeface="Arial Black" panose="020B0A04020102020204" pitchFamily="34" charset="0"/>
              </a:rPr>
              <a:t>CONDITIONAL FORMATTING </a:t>
            </a:r>
          </a:p>
          <a:p>
            <a:endParaRPr lang="en-US" sz="2400" u="sng" dirty="0">
              <a:solidFill>
                <a:srgbClr val="C00000"/>
              </a:solidFill>
              <a:latin typeface="Arial Black" panose="020B0A040201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 can set up cell formats to change depending on conditions that you specify.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Conditional formatting is used to highlight data that is outside the specifications that you have 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It is recommended not to overuse conditional formatting as this could reduce the impact of data that falls outside those specifications.</a:t>
            </a: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9F30E2-517C-C21F-967E-D162C0F287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662"/>
          <a:stretch/>
        </p:blipFill>
        <p:spPr>
          <a:xfrm>
            <a:off x="1377716" y="3571141"/>
            <a:ext cx="8316890" cy="224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60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198545-C863-ADC4-9F3A-A0F20D3A9BEF}"/>
              </a:ext>
            </a:extLst>
          </p:cNvPr>
          <p:cNvSpPr txBox="1"/>
          <p:nvPr/>
        </p:nvSpPr>
        <p:spPr>
          <a:xfrm>
            <a:off x="196646" y="377127"/>
            <a:ext cx="10550012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Other features provided by Calc include:</a:t>
            </a:r>
          </a:p>
          <a:p>
            <a:endParaRPr lang="en-US" sz="2400" dirty="0"/>
          </a:p>
          <a:p>
            <a:r>
              <a:rPr lang="en-US" sz="2400" dirty="0"/>
              <a:t> • Functions, which can be used to create formulas to perform complex calculations on data.</a:t>
            </a:r>
          </a:p>
          <a:p>
            <a:endParaRPr lang="en-US" sz="900" dirty="0"/>
          </a:p>
          <a:p>
            <a:r>
              <a:rPr lang="en-US" sz="2400" dirty="0"/>
              <a:t> • Database functions, to arrange, store, and filter data.</a:t>
            </a:r>
          </a:p>
          <a:p>
            <a:endParaRPr lang="en-US" sz="900" dirty="0"/>
          </a:p>
          <a:p>
            <a:r>
              <a:rPr lang="en-US" sz="2400" dirty="0"/>
              <a:t> • Dynamic charts, including a wide range of 2D and 3D charts. </a:t>
            </a:r>
          </a:p>
          <a:p>
            <a:endParaRPr lang="en-US" sz="900" dirty="0"/>
          </a:p>
          <a:p>
            <a:r>
              <a:rPr lang="en-US" sz="2400" dirty="0"/>
              <a:t>• Macros, for recording and executing repetitive tasks; scripting languages supported include LibreOffice Basic, Python, </a:t>
            </a:r>
            <a:r>
              <a:rPr lang="en-US" sz="2400" dirty="0" err="1"/>
              <a:t>BeanShell</a:t>
            </a:r>
            <a:r>
              <a:rPr lang="en-US" sz="2400" dirty="0"/>
              <a:t>, and JavaScript. </a:t>
            </a:r>
          </a:p>
          <a:p>
            <a:endParaRPr lang="en-US" sz="900" dirty="0"/>
          </a:p>
          <a:p>
            <a:r>
              <a:rPr lang="en-US" sz="2400" dirty="0"/>
              <a:t>• Ability to open, edit, and save Microsoft Excel spreadsheets. </a:t>
            </a:r>
          </a:p>
          <a:p>
            <a:endParaRPr lang="en-US" sz="900" dirty="0"/>
          </a:p>
          <a:p>
            <a:r>
              <a:rPr lang="en-US" sz="2400" dirty="0"/>
              <a:t>• Import and export of spreadsheets in multiple formats, including HTML, CSV (without or with formulas), dBase, PDF, and PostScript. </a:t>
            </a:r>
          </a:p>
          <a:p>
            <a:endParaRPr lang="en-US" sz="2400" dirty="0"/>
          </a:p>
          <a:p>
            <a:r>
              <a:rPr lang="en-US" sz="2400" dirty="0"/>
              <a:t>• Collaborate with others seamlessly by sharing the spreadsheet.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824234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E34A39-498D-0E00-37F2-297371B76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39" y="462117"/>
            <a:ext cx="10176387" cy="409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64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776AD7-96F1-A390-D69B-F8E0C839E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8" y="344129"/>
            <a:ext cx="9694607" cy="588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986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8625EE2-4A2D-AB06-5A09-C2E5513DEFD7}"/>
              </a:ext>
            </a:extLst>
          </p:cNvPr>
          <p:cNvSpPr txBox="1"/>
          <p:nvPr/>
        </p:nvSpPr>
        <p:spPr>
          <a:xfrm>
            <a:off x="1002890" y="726343"/>
            <a:ext cx="1082531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u="sng" dirty="0">
                <a:solidFill>
                  <a:srgbClr val="FF0000"/>
                </a:solidFill>
                <a:latin typeface="Arial Black" panose="020B0A04020102020204" pitchFamily="34" charset="0"/>
              </a:rPr>
              <a:t>TITLE BAR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Title bar is located at the top of the LibreOffice window. It shows the file name of the current document.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When the document is not yet named, the document name will appear as Untitled X, where X is a number.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Untitled documents are numbered in the order in which they are created.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270246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DBD9C5-D1E2-FFF2-E238-39614F7B4492}"/>
              </a:ext>
            </a:extLst>
          </p:cNvPr>
          <p:cNvSpPr txBox="1"/>
          <p:nvPr/>
        </p:nvSpPr>
        <p:spPr>
          <a:xfrm>
            <a:off x="825909" y="347630"/>
            <a:ext cx="11031793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u="sng" dirty="0">
                <a:solidFill>
                  <a:srgbClr val="FF0000"/>
                </a:solidFill>
                <a:latin typeface="Arial Black" panose="020B0A04020102020204" pitchFamily="34" charset="0"/>
              </a:rPr>
              <a:t>MENU BAR</a:t>
            </a:r>
          </a:p>
          <a:p>
            <a:r>
              <a:rPr lang="en-US" dirty="0"/>
              <a:t> </a:t>
            </a:r>
            <a:endParaRPr lang="en-US" sz="900" dirty="0"/>
          </a:p>
          <a:p>
            <a:r>
              <a:rPr lang="en-US" sz="2400" dirty="0"/>
              <a:t>The Menu bar is located just below the Title bar in Windows and Linux and at the top of the screen in macOS.</a:t>
            </a:r>
          </a:p>
          <a:p>
            <a:r>
              <a:rPr lang="en-US" sz="2400" dirty="0"/>
              <a:t> When you select one of the menus, a submenu drops down to show further options, including: </a:t>
            </a:r>
          </a:p>
          <a:p>
            <a:r>
              <a:rPr lang="en-US" sz="2400" dirty="0"/>
              <a:t>• Commands that directly cause an action, such as Close or Save in the File menu.</a:t>
            </a:r>
          </a:p>
          <a:p>
            <a:endParaRPr lang="en-US" sz="2400" dirty="0"/>
          </a:p>
          <a:p>
            <a:r>
              <a:rPr lang="en-US" sz="2400" dirty="0"/>
              <a:t>• Commands that open dialogs. These are indicated by three dots following a command, such as Find and Replace... in the Edit menu. </a:t>
            </a:r>
          </a:p>
          <a:p>
            <a:endParaRPr lang="en-US" sz="2400" dirty="0"/>
          </a:p>
          <a:p>
            <a:r>
              <a:rPr lang="en-US" sz="2400" dirty="0"/>
              <a:t>• Commands that open further submenus. </a:t>
            </a:r>
          </a:p>
          <a:p>
            <a:endParaRPr lang="en-US" sz="2400" dirty="0"/>
          </a:p>
          <a:p>
            <a:r>
              <a:rPr lang="en-US" sz="2400" dirty="0"/>
              <a:t>These are indicated by a right-pointing arrow following a command, such as Toolbars and Zoom, in the View menu. </a:t>
            </a:r>
          </a:p>
          <a:p>
            <a:endParaRPr lang="en-US" sz="2400" dirty="0"/>
          </a:p>
          <a:p>
            <a:r>
              <a:rPr lang="en-US" sz="2400" dirty="0"/>
              <a:t>Moving the cursor onto one of these items causes its submenu to open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5612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1440</Words>
  <Application>Microsoft Office PowerPoint</Application>
  <PresentationFormat>Widescreen</PresentationFormat>
  <Paragraphs>151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Amiri Quran</vt:lpstr>
      <vt:lpstr>Arial</vt:lpstr>
      <vt:lpstr>Arial Black</vt:lpstr>
      <vt:lpstr>Calibri</vt:lpstr>
      <vt:lpstr>Calibri Light</vt:lpstr>
      <vt:lpstr>Ubuntu</vt:lpstr>
      <vt:lpstr>var(--font_body)</vt:lpstr>
      <vt:lpstr>Office Theme</vt:lpstr>
      <vt:lpstr>MDC  Mastering Spreadsheet Module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akshara sambasivan</dc:creator>
  <cp:lastModifiedBy>akshara sambasivan</cp:lastModifiedBy>
  <cp:revision>5</cp:revision>
  <dcterms:created xsi:type="dcterms:W3CDTF">2025-01-02T17:17:31Z</dcterms:created>
  <dcterms:modified xsi:type="dcterms:W3CDTF">2025-01-06T16:47:26Z</dcterms:modified>
</cp:coreProperties>
</file>

<file path=docProps/thumbnail.jpeg>
</file>